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53" r:id="rId2"/>
  </p:sldMasterIdLst>
  <p:notesMasterIdLst>
    <p:notesMasterId r:id="rId5"/>
  </p:notesMasterIdLst>
  <p:handoutMasterIdLst>
    <p:handoutMasterId r:id="rId6"/>
  </p:handoutMasterIdLst>
  <p:sldIdLst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379E376-576D-284C-B9C6-FF98E264ECA1}">
          <p14:sldIdLst>
            <p14:sldId id="257"/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4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2B383-BECD-4CAC-A568-F32F2D956640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02B5-EEA0-4A6A-B16A-253D95EC7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1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DFAEB-92CC-43D7-A120-72E76C5FEE71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F049B-9088-4EAF-9569-A3432B346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024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049B-9088-4EAF-9569-A3432B3469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8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F049B-9088-4EAF-9569-A3432B34696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206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7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9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1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7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3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6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1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  <p:sldLayoutId id="2147484367" r:id="rId14"/>
    <p:sldLayoutId id="2147484368" r:id="rId15"/>
    <p:sldLayoutId id="2147484369" r:id="rId16"/>
    <p:sldLayoutId id="214748437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karasuu.kg/main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9ED02AC-C8A0-3E40-9E3D-AC6E22A9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030" y="1640928"/>
            <a:ext cx="4335517" cy="1596177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ИНФОРМАЦИЯ О ПРОЕКТЕ ПО РЕАБИЛИТАЦИИ ВОДОСНАБЖЕНИЯ И КАНАЛИЗАЦИИ ГОРОДА КАРА-СУУ </a:t>
            </a:r>
          </a:p>
        </p:txBody>
      </p:sp>
      <p:pic>
        <p:nvPicPr>
          <p:cNvPr id="12" name="Picture 2" descr="M:\Department ETI\4_Projects under Implementation\2160400_EBRD_Kara-Suu-СCDP_KGZ\5_Reports\Project reports\SPP and infor campaign plan\SPP - ПУЗС\растяжка Кара-Суу водок\WhatsApp Image 2019-02-06 at 17.25.58.jpeg">
            <a:extLst>
              <a:ext uri="{FF2B5EF4-FFF2-40B4-BE49-F238E27FC236}">
                <a16:creationId xmlns:a16="http://schemas.microsoft.com/office/drawing/2014/main" id="{3F81EF03-4241-F04E-AE8E-CEEA2E04869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88" y="3942388"/>
            <a:ext cx="891329" cy="7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3E3B709-70C3-0D4B-8703-5BF6E39A1C61}"/>
              </a:ext>
            </a:extLst>
          </p:cNvPr>
          <p:cNvPicPr/>
          <p:nvPr/>
        </p:nvPicPr>
        <p:blipFill rotWithShape="1">
          <a:blip r:embed="rId4"/>
          <a:srcRect l="16322" r="16931"/>
          <a:stretch/>
        </p:blipFill>
        <p:spPr bwMode="auto">
          <a:xfrm>
            <a:off x="7280030" y="5903526"/>
            <a:ext cx="1847005" cy="6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6">
            <a:extLst>
              <a:ext uri="{FF2B5EF4-FFF2-40B4-BE49-F238E27FC236}">
                <a16:creationId xmlns:a16="http://schemas.microsoft.com/office/drawing/2014/main" id="{44A2D337-A2C8-EC4E-B956-2E88A7BFDC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250956" y="5909575"/>
            <a:ext cx="1120391" cy="678357"/>
          </a:xfrm>
          <a:prstGeom prst="rect">
            <a:avLst/>
          </a:prstGeom>
        </p:spPr>
      </p:pic>
      <p:pic>
        <p:nvPicPr>
          <p:cNvPr id="15" name="Picture 30" descr="C:\Users\admin\Desktop\Baker_Tilly_1_.598bacdf8124f.jpg">
            <a:extLst>
              <a:ext uri="{FF2B5EF4-FFF2-40B4-BE49-F238E27FC236}">
                <a16:creationId xmlns:a16="http://schemas.microsoft.com/office/drawing/2014/main" id="{D4DFD6F6-9967-C647-A662-BB9D75771F2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266" y="5921394"/>
            <a:ext cx="1016795" cy="6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4CBCF1-F932-3641-BD6D-7B391692C13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764" y="3942388"/>
            <a:ext cx="620192" cy="721206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3E1ED44-C22A-5A41-A4BA-66D67DA34675}"/>
              </a:ext>
            </a:extLst>
          </p:cNvPr>
          <p:cNvSpPr/>
          <p:nvPr/>
        </p:nvSpPr>
        <p:spPr>
          <a:xfrm>
            <a:off x="462507" y="844060"/>
            <a:ext cx="5404483" cy="34240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Куда обращаться с предложением либо с жалобой?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Каждый житель г. Кара-</a:t>
            </a:r>
            <a:r>
              <a:rPr lang="ru-RU" sz="1200" dirty="0" err="1"/>
              <a:t>Суу</a:t>
            </a:r>
            <a:r>
              <a:rPr lang="ru-RU" sz="1200" dirty="0"/>
              <a:t> имеет право и возможность обратиться в муниципальное предприятие с заявлением либо с жалобой. В рамках проекта ЕБРР (</a:t>
            </a:r>
            <a:r>
              <a:rPr lang="ru-RU" sz="1200" dirty="0" err="1"/>
              <a:t>Подпроект</a:t>
            </a:r>
            <a:r>
              <a:rPr lang="ru-RU" sz="1200" dirty="0"/>
              <a:t> Корпоративного развития) процедура рассмотрения обращений от пользователей систем водоснабжения и канализации была значительно улучшена.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Вы сможете обратиться с любым вопросом, связанным с водоснабжением, канализацией и строительными работами в г. Кара-</a:t>
            </a:r>
            <a:r>
              <a:rPr lang="ru-RU" sz="1200" dirty="0" err="1"/>
              <a:t>Суу</a:t>
            </a:r>
            <a:r>
              <a:rPr lang="ru-RU" sz="1200" dirty="0"/>
              <a:t>, по следующим адресам и телефонам: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Начальник абонентского отдела «Кара-</a:t>
            </a:r>
            <a:r>
              <a:rPr lang="ru-RU" sz="1200" dirty="0" err="1"/>
              <a:t>Суу</a:t>
            </a:r>
            <a:r>
              <a:rPr lang="ru-RU" sz="1200" dirty="0"/>
              <a:t> Таза </a:t>
            </a:r>
            <a:r>
              <a:rPr lang="ru-RU" sz="1200" dirty="0" err="1"/>
              <a:t>Суу</a:t>
            </a:r>
            <a:r>
              <a:rPr lang="ru-RU" sz="1200" dirty="0"/>
              <a:t>» – </a:t>
            </a:r>
            <a:r>
              <a:rPr lang="ru-RU" sz="1200" dirty="0" err="1"/>
              <a:t>Шарипбек</a:t>
            </a:r>
            <a:r>
              <a:rPr lang="ru-RU" sz="1200" dirty="0"/>
              <a:t> </a:t>
            </a:r>
            <a:r>
              <a:rPr lang="ru-RU" sz="1200" dirty="0" err="1"/>
              <a:t>Кочорович</a:t>
            </a:r>
            <a:r>
              <a:rPr lang="ru-RU" sz="1200" dirty="0"/>
              <a:t> Кадыров, тел. 0772-470012;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Отдел реализации проекта ЕБРР в предприятии – </a:t>
            </a:r>
            <a:r>
              <a:rPr lang="ru-RU" sz="1200" dirty="0" err="1"/>
              <a:t>Алтынбек</a:t>
            </a:r>
            <a:r>
              <a:rPr lang="ru-RU" sz="1200" dirty="0"/>
              <a:t> </a:t>
            </a:r>
            <a:r>
              <a:rPr lang="ru-RU" sz="1200" dirty="0" err="1"/>
              <a:t>Калдарбекович</a:t>
            </a:r>
            <a:r>
              <a:rPr lang="ru-RU" sz="1200" dirty="0"/>
              <a:t> </a:t>
            </a:r>
            <a:r>
              <a:rPr lang="ru-RU" sz="1200" dirty="0" err="1"/>
              <a:t>Шамшиев</a:t>
            </a:r>
            <a:r>
              <a:rPr lang="ru-RU" sz="1200" dirty="0"/>
              <a:t>, тел. 0556-652865;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Мэрия г. Кара-</a:t>
            </a:r>
            <a:r>
              <a:rPr lang="ru-RU" sz="1200" dirty="0" err="1"/>
              <a:t>Суу</a:t>
            </a:r>
            <a:r>
              <a:rPr lang="ru-RU" sz="1200" dirty="0"/>
              <a:t> – вице-мэр </a:t>
            </a:r>
            <a:r>
              <a:rPr lang="ru-RU" sz="1200" dirty="0" err="1"/>
              <a:t>Шавкат</a:t>
            </a:r>
            <a:r>
              <a:rPr lang="ru-RU" sz="1200" dirty="0"/>
              <a:t> </a:t>
            </a:r>
            <a:r>
              <a:rPr lang="ru-RU" sz="1200" dirty="0" err="1"/>
              <a:t>Топчуевич</a:t>
            </a:r>
            <a:r>
              <a:rPr lang="ru-RU" sz="1200" dirty="0"/>
              <a:t> </a:t>
            </a:r>
            <a:r>
              <a:rPr lang="ru-RU" sz="1200" dirty="0" err="1"/>
              <a:t>Осмоналиев</a:t>
            </a:r>
            <a:r>
              <a:rPr lang="ru-RU" sz="1200" dirty="0"/>
              <a:t>, тел. 0550-132002;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Совместный корпоративный вебсайт мэрии г. Кара-</a:t>
            </a:r>
            <a:r>
              <a:rPr lang="ru-RU" sz="1200" dirty="0" err="1"/>
              <a:t>Суу</a:t>
            </a:r>
            <a:r>
              <a:rPr lang="ru-RU" sz="1200" dirty="0"/>
              <a:t> и муниципального предприятия «Кара-</a:t>
            </a:r>
            <a:r>
              <a:rPr lang="ru-RU" sz="1200" dirty="0" err="1"/>
              <a:t>Суу</a:t>
            </a:r>
            <a:r>
              <a:rPr lang="ru-RU" sz="1200" dirty="0"/>
              <a:t> – Таза </a:t>
            </a:r>
            <a:r>
              <a:rPr lang="ru-RU" sz="1200" dirty="0" err="1"/>
              <a:t>Суу</a:t>
            </a:r>
            <a:r>
              <a:rPr lang="ru-RU" sz="1200" dirty="0"/>
              <a:t>»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12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12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karasuu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kg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1A070E-D1EB-C24F-BA3C-DD1DCD4761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400" y="4791854"/>
            <a:ext cx="1237814" cy="11077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379F2-EA88-3149-AE28-E980B9AB4B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0827" y="4790341"/>
            <a:ext cx="1321729" cy="7600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3E48AA-BC69-F24F-B462-23FC47B769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3388" y="4791854"/>
            <a:ext cx="1414265" cy="8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0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id="{3ACB1382-C9CE-9742-8348-B473F9435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401" y="426914"/>
            <a:ext cx="5315482" cy="3992357"/>
          </a:xfrm>
        </p:spPr>
        <p:txBody>
          <a:bodyPr anchor="t">
            <a:noAutofit/>
          </a:bodyPr>
          <a:lstStyle/>
          <a:p>
            <a:r>
              <a:rPr lang="ru-RU" sz="1400" b="1" cap="none" dirty="0">
                <a:solidFill>
                  <a:schemeClr val="accent1">
                    <a:lumMod val="75000"/>
                  </a:schemeClr>
                </a:solidFill>
              </a:rPr>
              <a:t>Проект по улучшению системы водоснабжения и канализации г. Кара-</a:t>
            </a:r>
            <a:r>
              <a:rPr lang="ru-RU" sz="1400" b="1" cap="none" dirty="0" err="1">
                <a:solidFill>
                  <a:schemeClr val="accent1">
                    <a:lumMod val="75000"/>
                  </a:schemeClr>
                </a:solidFill>
              </a:rPr>
              <a:t>Суу</a:t>
            </a:r>
            <a:r>
              <a:rPr lang="ru-RU" sz="1400" b="1" cap="non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400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200" cap="none" dirty="0"/>
              <a:t>Система водоснабжения и канализации г. Кара-Суу была построена в 1950-х годах. Старые трубопроводы, насосы и другое оборудование приходят в негодность. В городе имеется нехватка чистой воды, в то время, как многие дома в новостройках не подключены к системе водоснабжения и канализации.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200" cap="none" dirty="0"/>
              <a:t>Требуется срочная модернизация системы – комплекс работ по замене изношенных водопроводных сетей, канализационных труб, смотровых ям, строительству новых сетей, а также обновление оборудования водного хозяйства города (очистные сооружения, насосные станции, и т.д.).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200" cap="none" dirty="0"/>
              <a:t>В связи с этим, Европейский банк реконструкции и развития (ЕБРР) и другие доноры предоставили финансовую поддержку </a:t>
            </a:r>
            <a:r>
              <a:rPr lang="ru-RU" sz="1200" cap="none" dirty="0" err="1"/>
              <a:t>Кыргызской</a:t>
            </a:r>
            <a:r>
              <a:rPr lang="ru-RU" sz="1200" cap="none" dirty="0"/>
              <a:t> Республике в интересах мэрии г. Кара-</a:t>
            </a:r>
            <a:r>
              <a:rPr lang="ru-RU" sz="1200" cap="none" dirty="0" err="1"/>
              <a:t>Суу</a:t>
            </a:r>
            <a:r>
              <a:rPr lang="ru-RU" sz="1200" cap="none" dirty="0"/>
              <a:t> на нужды муниципального предприятия водоснабжения «Кара-</a:t>
            </a:r>
            <a:r>
              <a:rPr lang="ru-RU" sz="1200" cap="none" dirty="0" err="1"/>
              <a:t>Суу</a:t>
            </a:r>
            <a:r>
              <a:rPr lang="ru-RU" sz="1200" cap="none" dirty="0"/>
              <a:t> – Таза </a:t>
            </a:r>
            <a:r>
              <a:rPr lang="ru-RU" sz="1200" cap="none" dirty="0" err="1"/>
              <a:t>Суу</a:t>
            </a:r>
            <a:r>
              <a:rPr lang="ru-RU" sz="1200" cap="none" dirty="0"/>
              <a:t>». 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ru-RU" sz="1200" b="1" cap="none" dirty="0">
                <a:solidFill>
                  <a:schemeClr val="accent1">
                    <a:lumMod val="75000"/>
                  </a:schemeClr>
                </a:solidFill>
              </a:rPr>
              <a:t>Какие международные доноры финансируют проект и в каком объеме?</a:t>
            </a:r>
            <a:endParaRPr lang="ru-RU" sz="1200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200" cap="none" dirty="0"/>
              <a:t>В 2016 году ЕБРР, Европейским инвестиционным банком (ЕИБ) и Европейским Союзом (ЕС) предприятию «Кара-Суу – Таза </a:t>
            </a:r>
            <a:r>
              <a:rPr lang="ru-RU" sz="1200" cap="none" dirty="0" err="1"/>
              <a:t>Суу</a:t>
            </a:r>
            <a:r>
              <a:rPr lang="ru-RU" sz="1200" cap="none" dirty="0"/>
              <a:t>» была выделена финансовая помощь в размере 5,3 млн. евро. Выделенное финансирование делится на две категории: кредит и грант. </a:t>
            </a:r>
            <a:r>
              <a:rPr lang="ru-RU" sz="1200" cap="none" dirty="0" err="1"/>
              <a:t>Грантовая</a:t>
            </a:r>
            <a:r>
              <a:rPr lang="ru-RU" sz="1200" cap="none" dirty="0"/>
              <a:t> часть от ЕС, которую не нужно будет возвращать, составляет 3,3 млн. евро. Кредит с льготным периодом выделен на условиях возвратности. </a:t>
            </a:r>
            <a:endParaRPr lang="en-US" sz="1200" cap="none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en-US" sz="1200" cap="none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ru-RU" dirty="0"/>
              <a:t>  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en-US" sz="1200" cap="none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en-US" sz="1200" cap="none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en-US" sz="1200" cap="none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endParaRPr lang="en-US" sz="1200" cap="none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ru-RU" sz="1200" cap="none" dirty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just">
              <a:lnSpc>
                <a:spcPct val="90000"/>
              </a:lnSpc>
              <a:spcBef>
                <a:spcPts val="400"/>
              </a:spcBef>
            </a:pPr>
            <a:endParaRPr lang="en-US" sz="1200" cap="none" dirty="0">
              <a:solidFill>
                <a:schemeClr val="tx1"/>
              </a:solidFill>
              <a:latin typeface="Baskerville" panose="02020502070401020303" pitchFamily="18" charset="0"/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397AF0-1543-EC4A-AB4E-777A83BEF6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42" y="4569893"/>
            <a:ext cx="2522482" cy="146853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DC15BEC-BE69-1446-AEBC-7917C57825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04" y="2163287"/>
            <a:ext cx="2149772" cy="12364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8D537D-496E-2E41-82EE-2CE51E128017}"/>
              </a:ext>
            </a:extLst>
          </p:cNvPr>
          <p:cNvSpPr txBox="1"/>
          <p:nvPr/>
        </p:nvSpPr>
        <p:spPr>
          <a:xfrm>
            <a:off x="6291720" y="426914"/>
            <a:ext cx="5513417" cy="1736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Какие неудобства могут иметь место в период выполнения проекта?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В период строительства могут иметь место следующие временные неудобства в прилегающих районах: шум, вибрация, пыль, временное загрязнение почвы и воздуха, образование отходов, воздействие на флору и фауну. Возможны временные отключения воды и блокировка отдельных дорог в городе.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Если мы не будем проводить все эти работы, жители города будут продолжать испытывать проблемы с чистой водой и канализацией. Мы просим вас отнестись с пониманием к временным неудобствам.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F65EA-798F-BB41-9DCF-AD0BA0D71042}"/>
              </a:ext>
            </a:extLst>
          </p:cNvPr>
          <p:cNvSpPr txBox="1"/>
          <p:nvPr/>
        </p:nvSpPr>
        <p:spPr>
          <a:xfrm>
            <a:off x="6333376" y="3580586"/>
            <a:ext cx="5471761" cy="103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/>
              <a:t>Адекватный уровень тарифов на услуги водоснабжения и канализации, улучшение уровня собираемости платежей, и прозрачная отчетность позволят предприятию «Кара-</a:t>
            </a:r>
            <a:r>
              <a:rPr lang="ru-RU" sz="1200" dirty="0" err="1"/>
              <a:t>Суу</a:t>
            </a:r>
            <a:r>
              <a:rPr lang="ru-RU" sz="1200" dirty="0"/>
              <a:t> – Таза </a:t>
            </a:r>
            <a:r>
              <a:rPr lang="ru-RU" sz="1200" dirty="0" err="1"/>
              <a:t>Суу</a:t>
            </a:r>
            <a:r>
              <a:rPr lang="ru-RU" sz="1200" dirty="0"/>
              <a:t>» обеспечить надежное обслуживание сетей, своевременный ремонт возможных аварий и поломок, и расширение сети в случае необходимости. Жители города будут иметь доступ к чистой питьевой воде ежедневно и в необходимом количестве.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4C477-4BF6-9045-A4F7-465C200B1E3E}"/>
              </a:ext>
            </a:extLst>
          </p:cNvPr>
          <p:cNvSpPr txBox="1"/>
          <p:nvPr/>
        </p:nvSpPr>
        <p:spPr>
          <a:xfrm>
            <a:off x="407401" y="4419271"/>
            <a:ext cx="2488199" cy="176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Что уже сделано к настоящему моменту?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85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200" dirty="0"/>
              <a:t>В рамках проекта предприятию была передана новая спецтехника. Идет капитальный ремонт офисных помещений предприятия и подготовка к проведению строительных работ на сетях водоснабжения. Работы начнутся в ближайшее время.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82EBD-740D-1B4D-ACF4-F6D13C80E85A}"/>
              </a:ext>
            </a:extLst>
          </p:cNvPr>
          <p:cNvSpPr txBox="1"/>
          <p:nvPr/>
        </p:nvSpPr>
        <p:spPr>
          <a:xfrm>
            <a:off x="6350437" y="4614077"/>
            <a:ext cx="5454700" cy="181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Для бедных семей мэрией города будет оказана помощь в виде субсидий на оплату услуг водоснабжения.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200" dirty="0"/>
              <a:t>Кроме того, часть собранных средств будет использована для выплаты кредитной части финансирования, поэтому важно чтобы оплаты за услуги со стороны населения производились без задержки. Если предприятие не сможет вовремя и полностью получать оплату за услуги водоснабжения и канализации, оно не сможет в полной мере реагировать на проблемы с водоснабжением и канализацией в городе. Это будет иметь негативные последствия для финансового положения предприятия и способности его обслуживать население, либо привести к штрафным платежам.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48F21B1-AB73-AE43-AEA0-32EC94690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3376" y="2208987"/>
            <a:ext cx="3304928" cy="1371599"/>
          </a:xfrm>
        </p:spPr>
        <p:txBody>
          <a:bodyPr/>
          <a:lstStyle/>
          <a:p>
            <a:pPr algn="l"/>
            <a:r>
              <a:rPr lang="ru-RU" sz="1200" b="1" cap="none" dirty="0">
                <a:solidFill>
                  <a:schemeClr val="accent1">
                    <a:lumMod val="75000"/>
                  </a:schemeClr>
                </a:solidFill>
              </a:rPr>
              <a:t>В рамках проекта планируется пересмотр тарифов на водоснабжение и канализацию. Для чего это делается?</a:t>
            </a:r>
            <a:endParaRPr lang="ru-RU" sz="1200" cap="none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1200" cap="none" dirty="0"/>
              <a:t>В рамках проекта предприятие «Кара-</a:t>
            </a:r>
            <a:r>
              <a:rPr lang="ru-RU" sz="1200" cap="none" dirty="0" err="1"/>
              <a:t>Суу</a:t>
            </a:r>
            <a:r>
              <a:rPr lang="ru-RU" sz="1200" cap="none" dirty="0"/>
              <a:t> – Таза </a:t>
            </a:r>
            <a:r>
              <a:rPr lang="ru-RU" sz="1200" cap="none" dirty="0" err="1"/>
              <a:t>Суу</a:t>
            </a:r>
            <a:r>
              <a:rPr lang="ru-RU" sz="1200" cap="none" dirty="0"/>
              <a:t>» с помощью консультантов внедрит новую методологию расчета тарифов, бухгалтерского и финансового учета, и новую систему учета и приема платежей. </a:t>
            </a:r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74A260F6-E76C-4147-AEA8-86F90813ED1E}"/>
              </a:ext>
            </a:extLst>
          </p:cNvPr>
          <p:cNvSpPr txBox="1">
            <a:spLocks/>
          </p:cNvSpPr>
          <p:nvPr/>
        </p:nvSpPr>
        <p:spPr>
          <a:xfrm>
            <a:off x="3065142" y="7035393"/>
            <a:ext cx="5404484" cy="170853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endParaRPr lang="ru-RU" sz="1200" cap="none" dirty="0"/>
          </a:p>
        </p:txBody>
      </p:sp>
    </p:spTree>
    <p:extLst>
      <p:ext uri="{BB962C8B-B14F-4D97-AF65-F5344CB8AC3E}">
        <p14:creationId xmlns:p14="http://schemas.microsoft.com/office/powerpoint/2010/main" val="356822887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d45786f-a737-4735-8af6-df12fb6939a2" origin="userSelected"/>
</file>

<file path=customXml/itemProps1.xml><?xml version="1.0" encoding="utf-8"?>
<ds:datastoreItem xmlns:ds="http://schemas.openxmlformats.org/officeDocument/2006/customXml" ds:itemID="{7F9D50E0-0CDD-43DC-BEDF-712D9491F58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{17D77DD9-EE0A-C943-9D07-E40757248952}tf10001073</Template>
  <TotalTime>2710</TotalTime>
  <Words>705</Words>
  <Application>Microsoft Macintosh PowerPoint</Application>
  <PresentationFormat>Широкоэкранный</PresentationFormat>
  <Paragraphs>32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Baskerville</vt:lpstr>
      <vt:lpstr>Calibri</vt:lpstr>
      <vt:lpstr>Tw Cen MT</vt:lpstr>
      <vt:lpstr>Капля</vt:lpstr>
      <vt:lpstr>ИНФОРМАЦИЯ О ПРОЕКТЕ ПО РЕАБИЛИТАЦИИ ВОДОСНАБЖЕНИЯ И КАНАЛИЗАЦИИ ГОРОДА КАРА-СУУ 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Djamila Aitmatova</dc:creator>
  <cp:keywords>[EBRD]</cp:keywords>
  <cp:lastModifiedBy>Djamila Aitmatova</cp:lastModifiedBy>
  <cp:revision>42</cp:revision>
  <cp:lastPrinted>2020-02-28T14:09:25Z</cp:lastPrinted>
  <dcterms:created xsi:type="dcterms:W3CDTF">2020-02-27T16:17:11Z</dcterms:created>
  <dcterms:modified xsi:type="dcterms:W3CDTF">2020-03-24T16:48:33Z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6e69257f-6492-44ab-8cd8-edec59dad33b</vt:lpwstr>
  </property>
  <property fmtid="{D5CDD505-2E9C-101B-9397-08002B2CF9AE}" pid="3" name="bjDocumentSecurityLabel">
    <vt:lpwstr>This item has no classification</vt:lpwstr>
  </property>
  <property fmtid="{D5CDD505-2E9C-101B-9397-08002B2CF9AE}" pid="4" name="bjSaver">
    <vt:lpwstr>Nod8HcmVwRcX0y/0pHKgsF2O6iTN5O5r</vt:lpwstr>
  </property>
</Properties>
</file>